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38_1F16F978.xml" ContentType="application/vnd.ms-powerpoint.comment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12" r:id="rId5"/>
    <p:sldId id="313" r:id="rId6"/>
    <p:sldId id="314" r:id="rId7"/>
    <p:sldId id="315" r:id="rId8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2B5BE550-C841-4756-A4D5-8C31A40147AF}">
          <p14:sldIdLst>
            <p14:sldId id="312"/>
            <p14:sldId id="313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7FB00C-AC2B-D172-1E7B-53D60CB1070B}" name="matth" initials="ms" userId="matt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78" autoAdjust="0"/>
    <p:restoredTop sz="94660"/>
  </p:normalViewPr>
  <p:slideViewPr>
    <p:cSldViewPr>
      <p:cViewPr varScale="1">
        <p:scale>
          <a:sx n="149" d="100"/>
          <a:sy n="149" d="100"/>
        </p:scale>
        <p:origin x="66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Ri" userId="9ec1c9eb43831685" providerId="LiveId" clId="{D8837031-9FC2-4EDC-82FC-8213B18AF326}"/>
    <pc:docChg chg="modSld">
      <pc:chgData name="Sara Ri" userId="9ec1c9eb43831685" providerId="LiveId" clId="{D8837031-9FC2-4EDC-82FC-8213B18AF326}" dt="2021-12-01T14:03:13.028" v="10"/>
      <pc:docMkLst>
        <pc:docMk/>
      </pc:docMkLst>
      <pc:sldChg chg="modSp mod addCm">
        <pc:chgData name="Sara Ri" userId="9ec1c9eb43831685" providerId="LiveId" clId="{D8837031-9FC2-4EDC-82FC-8213B18AF326}" dt="2021-12-01T14:03:13.028" v="10"/>
        <pc:sldMkLst>
          <pc:docMk/>
          <pc:sldMk cId="521599352" sldId="312"/>
        </pc:sldMkLst>
        <pc:spChg chg="mod">
          <ac:chgData name="Sara Ri" userId="9ec1c9eb43831685" providerId="LiveId" clId="{D8837031-9FC2-4EDC-82FC-8213B18AF326}" dt="2021-12-01T14:02:34.035" v="9" actId="20577"/>
          <ac:spMkLst>
            <pc:docMk/>
            <pc:sldMk cId="521599352" sldId="312"/>
            <ac:spMk id="8" creationId="{C8C6289D-3008-44C2-BC70-61F746115304}"/>
          </ac:spMkLst>
        </pc:spChg>
      </pc:sldChg>
    </pc:docChg>
  </pc:docChgLst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49B8EA92-1382-4E63-8949-A9C2EDFF8E0D}"/>
    <pc:docChg chg="modSld">
      <pc:chgData name="Kassem, Rana [GTSBE]" userId="e4c360c7-7847-46e6-bdb2-4d20c8ce8a85" providerId="ADAL" clId="{49B8EA92-1382-4E63-8949-A9C2EDFF8E0D}" dt="2021-05-19T07:59:23.068" v="9" actId="113"/>
      <pc:docMkLst>
        <pc:docMk/>
      </pc:docMkLst>
      <pc:sldChg chg="addSp modSp mod">
        <pc:chgData name="Kassem, Rana [GTSBE]" userId="e4c360c7-7847-46e6-bdb2-4d20c8ce8a85" providerId="ADAL" clId="{49B8EA92-1382-4E63-8949-A9C2EDFF8E0D}" dt="2021-05-19T07:59:23.068" v="9" actId="113"/>
        <pc:sldMkLst>
          <pc:docMk/>
          <pc:sldMk cId="521599352" sldId="312"/>
        </pc:sldMkLst>
        <pc:spChg chg="add mod">
          <ac:chgData name="Kassem, Rana [GTSBE]" userId="e4c360c7-7847-46e6-bdb2-4d20c8ce8a85" providerId="ADAL" clId="{49B8EA92-1382-4E63-8949-A9C2EDFF8E0D}" dt="2021-05-19T07:59:23.068" v="9" actId="113"/>
          <ac:spMkLst>
            <pc:docMk/>
            <pc:sldMk cId="521599352" sldId="312"/>
            <ac:spMk id="8" creationId="{C8C6289D-3008-44C2-BC70-61F746115304}"/>
          </ac:spMkLst>
        </pc:spChg>
        <pc:spChg chg="mod">
          <ac:chgData name="Kassem, Rana [GTSBE]" userId="e4c360c7-7847-46e6-bdb2-4d20c8ce8a85" providerId="ADAL" clId="{49B8EA92-1382-4E63-8949-A9C2EDFF8E0D}" dt="2021-05-19T07:59:04.838" v="0" actId="1076"/>
          <ac:spMkLst>
            <pc:docMk/>
            <pc:sldMk cId="521599352" sldId="312"/>
            <ac:spMk id="9" creationId="{A2C44AA8-93B2-5D44-9491-F0CE9E2D6310}"/>
          </ac:spMkLst>
        </pc:spChg>
      </pc:sldChg>
    </pc:docChg>
  </pc:docChgLst>
</pc:chgInfo>
</file>

<file path=ppt/comments/modernComment_138_1F16F97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8DD2768-A693-48E3-B79A-AA9889F088CA}" authorId="{F67FB00C-AC2B-D172-1E7B-53D60CB1070B}" created="2021-12-01T14:03:12.97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21599352" sldId="312"/>
      <ac:picMk id="10" creationId="{E2BF95B0-4144-A848-B094-35FAF05BC3E7}"/>
    </ac:deMkLst>
    <p188:txBody>
      <a:bodyPr/>
      <a:lstStyle/>
      <a:p>
        <a:r>
          <a:rPr lang="fr-FR"/>
          <a:t>For consistency, please replace [DE COMPLIANCE] with [COMPLIANCE] GLOBAL. ALL SLIDES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57"/>
            <a:ext cx="1163853" cy="53652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="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="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xmlns="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microsoft.com/office/2018/10/relationships/comments" Target="../comments/modernComment_138_1F16F978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F0C554D-53AE-3C44-980F-5101FF36A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Identification des conflits d’intérêts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C44AA8-93B2-5D44-9491-F0CE9E2D6310}"/>
              </a:ext>
            </a:extLst>
          </p:cNvPr>
          <p:cNvSpPr txBox="1"/>
          <p:nvPr/>
        </p:nvSpPr>
        <p:spPr>
          <a:xfrm>
            <a:off x="18143" y="6564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INSÉRER LE NOM DE LA SOCIÉTÉ, DE L’ÉVÉNEMENT, LE TITRE ET LE LOGO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5180831" cy="332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18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Votre conjoint : Partie 1</a:t>
            </a:r>
          </a:p>
          <a:p>
            <a:pPr>
              <a:spcAft>
                <a:spcPts val="1000"/>
              </a:spcAft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Votre conjoint travaille en tant que professionnel de santé (</a:t>
            </a:r>
            <a:r>
              <a:rPr lang="fr-FR" sz="1200" b="0" i="0" strike="noStrike" cap="none" spc="0" baseline="0" dirty="0" err="1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Health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Care Professional, </a:t>
            </a:r>
            <a:r>
              <a:rPr lang="fr-FR" sz="1200" b="0" i="0" strike="noStrike" cap="none" spc="0" baseline="0" dirty="0" err="1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HCP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) dans un hôpital où il a autorité sur certaines décisions d’achat. Votre société essaie de vendre des produits à cet hôpital. </a:t>
            </a:r>
            <a:r>
              <a:rPr sz="1200" dirty="0"/>
              <a:t/>
            </a:r>
            <a:br>
              <a:rPr sz="1200" dirty="0"/>
            </a:br>
            <a:r>
              <a:rPr lang="fr-FR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Quelles mesures devez-vous prendre pour éviter tout conflit d’intérêts potentiel 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Révéler la situation ci-dessus à l’avance à votre interlocuteur principal chez le fournisseur. 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 vous ne savez pas s’il pourrait s’agir d’un conflit d’intérêts potentiel, contacter </a:t>
            </a:r>
            <a:r>
              <a:rPr lang="fr-FR" sz="12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[insérer le nom de l’interlocuteur pour la compliance/la source d’information] 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pour obtenir des informations supplémentaires.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Éviter de vendre des produits à l’hôpital ou d’en faire la promotion jusqu’à ce que vous ayez géré la situation avec la société.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Toutes les propositions ci-dessus.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C6289D-3008-44C2-BC70-61F746115304}"/>
              </a:ext>
            </a:extLst>
          </p:cNvPr>
          <p:cNvSpPr txBox="1"/>
          <p:nvPr/>
        </p:nvSpPr>
        <p:spPr>
          <a:xfrm>
            <a:off x="80682" y="51274"/>
            <a:ext cx="670111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fr-FR" sz="1100" b="1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Avertissement</a:t>
            </a:r>
            <a:r>
              <a:rPr lang="fr-FR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: 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veuillez noter que ce document est extrait de la « Boîte à outils Compliance globale des distributeurs » de l'Advanced 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Medical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 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Technology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 Association® (</a:t>
            </a:r>
            <a:r>
              <a:rPr lang="fr-FR" sz="1100" b="1" i="0" strike="noStrike" cap="none" spc="0" baseline="0" dirty="0" err="1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AdvaMed</a:t>
            </a:r>
            <a:r>
              <a:rPr lang="fr-FR" sz="1100" b="1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®), site web : </a:t>
            </a:r>
            <a:r>
              <a:rPr lang="fr-FR" sz="1100" b="0" i="0" u="heavy" strike="noStrike" cap="none" spc="0" dirty="0">
                <a:solidFill>
                  <a:srgbClr val="006D6E"/>
                </a:solidFill>
                <a:effectLst/>
                <a:uFill>
                  <a:solidFill>
                    <a:srgbClr val="006D6E"/>
                  </a:solidFill>
                </a:uFill>
                <a:latin typeface="Lato"/>
                <a:ea typeface="Lato"/>
                <a:cs typeface="Lato"/>
                <a:hlinkClick r:id="rId5" history="0"/>
              </a:rPr>
              <a:t>https://www.advamed.org/issues/ethics-compliance/global-distributor-compliance-toolkit</a:t>
            </a:r>
            <a:r>
              <a:rPr lang="fr-FR" sz="1100" b="0" i="0" strike="noStrike" cap="none" spc="0" baseline="0" dirty="0">
                <a:solidFill>
                  <a:srgbClr val="313537"/>
                </a:solidFill>
                <a:effectLst/>
                <a:latin typeface="Lato"/>
                <a:ea typeface="Lato"/>
                <a:cs typeface="Lato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  <p:extLst mod="1">
    <p:ext uri="{6950BFC3-D8DA-4A85-94F7-54DA5524770B}">
      <p188:commentRel xmlns:p188="http://schemas.microsoft.com/office/powerpoint/2018/8/main" xmlns="" r:id="rId6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Identification des conflits d’intérêts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INSÉRER LE NOM DE LA SOCIÉTÉ, DE L’ÉVÉNEMENT, LE TITRE ET LE LOGO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F2435E-392C-B247-8A85-D8BE09DC23F0}"/>
              </a:ext>
            </a:extLst>
          </p:cNvPr>
          <p:cNvSpPr txBox="1"/>
          <p:nvPr/>
        </p:nvSpPr>
        <p:spPr>
          <a:xfrm>
            <a:off x="381770" y="1504950"/>
            <a:ext cx="5180797" cy="332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18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Votre conjoint : Partie 2</a:t>
            </a:r>
          </a:p>
          <a:p>
            <a:pPr>
              <a:spcAft>
                <a:spcPts val="1000"/>
              </a:spcAft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Votre conjoint travaille en tant que professionnel de santé (</a:t>
            </a:r>
            <a:r>
              <a:rPr lang="fr-FR" sz="1200" b="0" i="0" strike="noStrike" cap="none" spc="0" baseline="0" dirty="0" err="1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Health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Care Professional, </a:t>
            </a:r>
            <a:r>
              <a:rPr lang="fr-FR" sz="1200" b="0" i="0" strike="noStrike" cap="none" spc="0" baseline="0" dirty="0" err="1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HCP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) dans un hôpital où il a autorité sur certaines décisions d’achat. Votre société essaie de vendre des produits à cet hôpital. </a:t>
            </a:r>
            <a:r>
              <a:rPr sz="1200" dirty="0"/>
              <a:t/>
            </a:r>
            <a:br>
              <a:rPr sz="1200" dirty="0"/>
            </a:br>
            <a:r>
              <a:rPr lang="fr-FR" sz="12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Quelles mesures devez-vous prendre pour éviter tout conflit d’intérêts potentiel ?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Révéler la situation ci-dessus à l’avance à votre interlocuteur principal chez le fournisseur. 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Si vous ne savez pas s’il pourrait s’agir d’un conflit d’intérêts potentiel, contacter </a:t>
            </a:r>
            <a:r>
              <a:rPr lang="fr-FR" sz="12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[insérer le nom de l’interlocuteur pour la compliance/la source d’information] </a:t>
            </a: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pour obtenir des informations supplémentaires.</a:t>
            </a:r>
          </a:p>
          <a:p>
            <a:pPr marL="342900" indent="-342900">
              <a:spcAft>
                <a:spcPts val="500"/>
              </a:spcAft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Éviter de vendre des produits à l’hôpital ou d’en faire la promotion jusqu’à ce que vous ayez géré la situation avec la société. 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lphaUcPeriod"/>
            </a:pPr>
            <a:r>
              <a:rPr lang="fr-FR" sz="12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Toutes les propositions ci-dessus.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8635268-7397-304C-9725-A7570DA96DBB}"/>
              </a:ext>
            </a:extLst>
          </p:cNvPr>
          <p:cNvSpPr/>
          <p:nvPr/>
        </p:nvSpPr>
        <p:spPr>
          <a:xfrm>
            <a:off x="5702776" y="1581150"/>
            <a:ext cx="3025588" cy="3018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720EBBC-C7A8-AB4E-AB84-1654E77A3BE1}"/>
              </a:ext>
            </a:extLst>
          </p:cNvPr>
          <p:cNvSpPr txBox="1"/>
          <p:nvPr/>
        </p:nvSpPr>
        <p:spPr>
          <a:xfrm>
            <a:off x="5954909" y="1761100"/>
            <a:ext cx="2633246" cy="282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sz="15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La réponse correcte est D. 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Il s’agit d’un conflit d’intérêts potentiel entre vos intérêts et ceux de votre société et de vos partenaires commerciaux. Vous devez révéler tout conflit d’intérêts potentiel à l’avance. Si vous ne savez pas s’il y a conflit d’intérêts, vous pouvez contacter [insérer le nom de l’interlocuteur de la société] pour poser des questions ou demander des conseils à tout moment.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53107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Identification des conflits d’intérêts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INSÉRER LE NOM DE LA SOCIÉTÉ, DE L’ÉVÉNEMENT, LE TITRE ET LE LOGO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952231" cy="32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Nouveau représentant commercial : Partie 1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Vous envisagez d’embaucher un nouveau représentant commercial, mais vous n’avez pas encore décidé si votre activité en avait vraiment besoin.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Alors que vous y réfléchissez encore, vous recevez un appel d’un professionnel de santé renommé qui est aussi un client important.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Il vous dit que son fils vient de finir la faculté de médecine et qu’il serait un atout précieux pour votre entreprise.</a:t>
            </a:r>
          </a:p>
          <a:p>
            <a:pPr marL="285750" indent="-285750"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Vous acceptez de lui faire passer un entretien et vous vous apercevez qu’il ne serait pas le candidat idéal pour le rôle.</a:t>
            </a:r>
          </a:p>
          <a:p>
            <a:pPr>
              <a:spcAft>
                <a:spcPts val="400"/>
              </a:spcAft>
            </a:pPr>
            <a:r>
              <a:rPr lang="fr-FR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Devez-vous l’embaucher ?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A28F15B-3408-ED41-9816-79ECFA2B7B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>
          <a:xfrm rot="2700000">
            <a:off x="5166012" y="1320951"/>
            <a:ext cx="4913268" cy="4792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51135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xmlns="" id="{4CD61B06-0A86-8D41-A79B-5B82B28B2EC0}"/>
              </a:ext>
            </a:extLst>
          </p:cNvPr>
          <p:cNvSpPr txBox="1"/>
          <p:nvPr/>
        </p:nvSpPr>
        <p:spPr>
          <a:xfrm>
            <a:off x="381000" y="971550"/>
            <a:ext cx="6055787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i="0" strike="noStrike" cap="none" spc="0" baseline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Identification des conflits d’intérêts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INSÉRER LE NOM DE LA SOCIÉTÉ, DE L’ÉVÉNEMENT, LE TITRE ET LE LOGO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BF95B0-4144-A848-B094-35FAF05BC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086600" y="201168"/>
            <a:ext cx="544167" cy="544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F2435E-392C-B247-8A85-D8BE09DC23F0}"/>
              </a:ext>
            </a:extLst>
          </p:cNvPr>
          <p:cNvSpPr txBox="1"/>
          <p:nvPr/>
        </p:nvSpPr>
        <p:spPr>
          <a:xfrm>
            <a:off x="381769" y="1504950"/>
            <a:ext cx="4969549" cy="32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20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Nouveau représentant commercial : Partie 2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Vous envisagez d’embaucher un nouveau représentant commercial, mais vous n’avez pas encore décidé si votre activité en avait vraiment besoin.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Alors que vous y réfléchissez encore, vous recevez un appel d’un professionnel de santé renommé qui est aussi un client important.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Il vous dit que son fils vient de finir la faculté de médecine et qu’il serait un atout précieux pour votre entreprise.</a:t>
            </a:r>
          </a:p>
          <a:p>
            <a:pPr marL="285750" indent="-285750"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3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Vous acceptez de lui faire passer un entretien et vous vous apercevez qu’il ne serait pas le candidat idéal pour le rôle.</a:t>
            </a:r>
          </a:p>
          <a:p>
            <a:pPr>
              <a:spcAft>
                <a:spcPts val="400"/>
              </a:spcAft>
            </a:pPr>
            <a:r>
              <a:rPr lang="fr-FR" sz="1300" b="1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Devez-vous l’embaucher ?</a:t>
            </a:r>
            <a:endParaRPr lang="en-US" sz="1300" b="1" u="sng" dirty="0">
              <a:solidFill>
                <a:schemeClr val="accent1"/>
              </a:solidFill>
              <a:uFill>
                <a:solidFill>
                  <a:schemeClr val="accent3"/>
                </a:solidFill>
              </a:u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A245CB6-930B-6B4C-A2D2-5B474A6C4D6A}"/>
              </a:ext>
            </a:extLst>
          </p:cNvPr>
          <p:cNvSpPr/>
          <p:nvPr/>
        </p:nvSpPr>
        <p:spPr>
          <a:xfrm>
            <a:off x="5486400" y="1581150"/>
            <a:ext cx="3241963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4F6DD4B-CC45-3447-9766-B2A8B0F05344}"/>
              </a:ext>
            </a:extLst>
          </p:cNvPr>
          <p:cNvSpPr txBox="1"/>
          <p:nvPr/>
        </p:nvSpPr>
        <p:spPr>
          <a:xfrm>
            <a:off x="5621481" y="1713909"/>
            <a:ext cx="2971800" cy="3118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sz="14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Non. Vous ne devez pas embaucher le fils du </a:t>
            </a:r>
            <a:r>
              <a:rPr lang="fr-FR" sz="1400" b="1" i="0" strike="noStrike" cap="none" spc="0" baseline="0" dirty="0" err="1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HCP</a:t>
            </a:r>
            <a:r>
              <a:rPr lang="fr-FR" sz="1400" b="1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 :</a:t>
            </a:r>
            <a:endParaRPr lang="en-US" sz="1400" dirty="0">
              <a:solidFill>
                <a:srgbClr val="FFFFFF"/>
              </a:solidFill>
            </a:endParaRP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Le besoin légitime ou la justification commerciale du nouveau poste de représentant commercial n’est pas clairement établi(e).</a:t>
            </a: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Le fils du </a:t>
            </a:r>
            <a:r>
              <a:rPr lang="fr-FR" sz="1250" b="0" i="0" strike="noStrike" cap="none" spc="0" baseline="0" dirty="0" err="1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HCP</a:t>
            </a:r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 n’est pas un candidat idéal pour le poste.</a:t>
            </a: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Embaucher le fils du </a:t>
            </a:r>
            <a:r>
              <a:rPr lang="fr-FR" sz="1250" b="0" i="0" strike="noStrike" cap="none" spc="0" baseline="0" dirty="0" err="1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HCP</a:t>
            </a:r>
            <a:r>
              <a:rPr lang="fr-FR" sz="1250" b="0" i="0" strike="noStrike" cap="none" spc="0" baseline="0" dirty="0">
                <a:solidFill>
                  <a:srgbClr val="FFFFFF"/>
                </a:solidFill>
                <a:effectLst/>
                <a:latin typeface="Arial"/>
                <a:ea typeface="Arial"/>
                <a:cs typeface="Arial"/>
              </a:rPr>
              <a:t>, même s’il était le candidat idéal, créerait un conflit d’intérêts en raison de sa relation familiale avec un client qui est un professionnel de santé.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42004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PROJECT_OPEN" val="0"/>
  <p:tag name="ARTICULATE_DESIGN_ID_OFFICE THEME" val="D7z4WyLW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Props1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5117D4-28DB-4146-A2D3-569079C133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105</Words>
  <Application>Microsoft Office PowerPoint</Application>
  <PresentationFormat>On-screen Show (16:9)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113</cp:revision>
  <dcterms:created xsi:type="dcterms:W3CDTF">2019-12-09T14:45:42Z</dcterms:created>
  <dcterms:modified xsi:type="dcterms:W3CDTF">2021-12-02T10:48:58Z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07F0C466-2FAD-4353-B067-04B0213E6A54</vt:lpwstr>
  </property>
  <property fmtid="{D5CDD505-2E9C-101B-9397-08002B2CF9AE}" pid="4" name="ArticulatePath">
    <vt:lpwstr>Identifying Conflict of Interest Case Studies_fr-FR.pptx</vt:lpwstr>
  </property>
</Properties>
</file>